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69" r:id="rId2"/>
    <p:sldId id="292" r:id="rId3"/>
    <p:sldId id="295" r:id="rId4"/>
    <p:sldId id="308" r:id="rId5"/>
    <p:sldId id="277" r:id="rId6"/>
    <p:sldId id="296" r:id="rId7"/>
    <p:sldId id="297" r:id="rId8"/>
    <p:sldId id="309" r:id="rId9"/>
    <p:sldId id="299" r:id="rId10"/>
    <p:sldId id="302" r:id="rId11"/>
    <p:sldId id="298" r:id="rId12"/>
    <p:sldId id="300" r:id="rId13"/>
    <p:sldId id="304" r:id="rId14"/>
    <p:sldId id="270" r:id="rId15"/>
  </p:sldIdLst>
  <p:sldSz cx="9144000" cy="6858000" type="screen4x3"/>
  <p:notesSz cx="6797675" cy="985678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  <a:srgbClr val="66CCFF"/>
    <a:srgbClr val="00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34615" autoAdjust="0"/>
    <p:restoredTop sz="86462" autoAdjust="0"/>
  </p:normalViewPr>
  <p:slideViewPr>
    <p:cSldViewPr>
      <p:cViewPr>
        <p:scale>
          <a:sx n="70" d="100"/>
          <a:sy n="70" d="100"/>
        </p:scale>
        <p:origin x="-917" y="-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78" y="102547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3294" y="-90"/>
      </p:cViewPr>
      <p:guideLst>
        <p:guide orient="horz" pos="3105"/>
        <p:guide pos="214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3D1DF-C81B-4090-BF8E-A322410967AA}" type="datetimeFigureOut">
              <a:rPr lang="pl-PL" smtClean="0"/>
              <a:pPr/>
              <a:t>2016-07-21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362238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362238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825F8-7625-48D8-BB18-57015B4A15A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781743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86CB3-82E9-4A28-99DE-98C6550E2524}" type="datetimeFigureOut">
              <a:rPr lang="pl-PL" smtClean="0"/>
              <a:pPr/>
              <a:t>2016-07-21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39775"/>
            <a:ext cx="4929187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681974"/>
            <a:ext cx="5438140" cy="443555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62238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362238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A6DCDC-5035-4A5E-A101-78DF8DF5FD7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685066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03848" y="4437112"/>
            <a:ext cx="5689600" cy="1254125"/>
          </a:xfrm>
        </p:spPr>
        <p:txBody>
          <a:bodyPr/>
          <a:lstStyle>
            <a:lvl1pPr algn="r">
              <a:defRPr sz="24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 wzorca tytułu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67744" y="5805264"/>
            <a:ext cx="6657975" cy="838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4" name="Obraz 3" descr="logo pzdw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372200" y="260648"/>
            <a:ext cx="1897380" cy="15392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5484510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pic>
        <p:nvPicPr>
          <p:cNvPr id="4" name="Obraz 3" descr="logo pzdw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516216" y="332656"/>
            <a:ext cx="1825372" cy="1480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1556034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987824" y="548680"/>
            <a:ext cx="5688632" cy="1008062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67544" y="1916832"/>
            <a:ext cx="3990975" cy="4464496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716016" y="1916832"/>
            <a:ext cx="3992563" cy="367240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244679154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00303871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 userDrawn="1"/>
        </p:nvSpPr>
        <p:spPr bwMode="auto">
          <a:xfrm>
            <a:off x="2771775" y="549275"/>
            <a:ext cx="5903913" cy="1008063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 sz="2400" smtClean="0">
                <a:solidFill>
                  <a:srgbClr val="606060"/>
                </a:solidFill>
                <a:latin typeface="Trebuchet MS" pitchFamily="34" charset="0"/>
              </a:rPr>
              <a:t>Kliknij, aby edytować styl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5733256"/>
            <a:ext cx="4536504" cy="7827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331640" y="1556792"/>
            <a:ext cx="6336704" cy="389877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 smtClean="0"/>
          </a:p>
        </p:txBody>
      </p:sp>
    </p:spTree>
    <p:extLst>
      <p:ext uri="{BB962C8B-B14F-4D97-AF65-F5344CB8AC3E}">
        <p14:creationId xmlns="" xmlns:p14="http://schemas.microsoft.com/office/powerpoint/2010/main" val="272891824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/>
          <p:cNvSpPr txBox="1">
            <a:spLocks/>
          </p:cNvSpPr>
          <p:nvPr userDrawn="1"/>
        </p:nvSpPr>
        <p:spPr bwMode="auto">
          <a:xfrm>
            <a:off x="2771775" y="549275"/>
            <a:ext cx="5903913" cy="1008063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 sz="2400" smtClean="0">
                <a:solidFill>
                  <a:srgbClr val="606060"/>
                </a:solidFill>
                <a:latin typeface="Trebuchet MS" pitchFamily="34" charset="0"/>
              </a:rPr>
              <a:t>Kliknij, aby edytować styl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5733256"/>
            <a:ext cx="4536504" cy="7827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0" y="1700808"/>
            <a:ext cx="4788024" cy="35283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 smtClean="0"/>
          </a:p>
        </p:txBody>
      </p:sp>
      <p:sp>
        <p:nvSpPr>
          <p:cNvPr id="6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04048" y="1700808"/>
            <a:ext cx="3704531" cy="352839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98480239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290582429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86701196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0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987675" y="549275"/>
            <a:ext cx="5688013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844675"/>
            <a:ext cx="8135938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</p:spTree>
    <p:extLst>
      <p:ext uri="{BB962C8B-B14F-4D97-AF65-F5344CB8AC3E}">
        <p14:creationId xmlns="" xmlns:p14="http://schemas.microsoft.com/office/powerpoint/2010/main" val="1274282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60606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606060"/>
          </a:solidFill>
          <a:latin typeface="Trebuchet MS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606060"/>
          </a:solidFill>
          <a:latin typeface="Trebuchet MS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606060"/>
          </a:solidFill>
          <a:latin typeface="Trebuchet MS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606060"/>
          </a:solidFill>
          <a:latin typeface="Trebuchet MS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4D4D4D"/>
          </a:solidFill>
          <a:latin typeface="Trebuchet MS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4D4D4D"/>
          </a:solidFill>
          <a:latin typeface="Trebuchet MS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4D4D4D"/>
          </a:solidFill>
          <a:latin typeface="Trebuchet MS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4D4D4D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v"/>
        <a:defRPr sz="2400">
          <a:solidFill>
            <a:srgbClr val="60606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²"/>
        <a:defRPr sz="2200">
          <a:solidFill>
            <a:srgbClr val="606060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±"/>
        <a:defRPr sz="2000">
          <a:solidFill>
            <a:srgbClr val="606060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³"/>
        <a:defRPr sz="2000">
          <a:solidFill>
            <a:srgbClr val="606060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°"/>
        <a:defRPr sz="1600">
          <a:solidFill>
            <a:srgbClr val="606060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 2" pitchFamily="18" charset="2"/>
        <a:buChar char="°"/>
        <a:defRPr sz="1600">
          <a:solidFill>
            <a:srgbClr val="333333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 2" pitchFamily="18" charset="2"/>
        <a:buChar char="°"/>
        <a:defRPr sz="1600">
          <a:solidFill>
            <a:srgbClr val="333333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 2" pitchFamily="18" charset="2"/>
        <a:buChar char="°"/>
        <a:defRPr sz="1600">
          <a:solidFill>
            <a:srgbClr val="333333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 2" pitchFamily="18" charset="2"/>
        <a:buChar char="°"/>
        <a:defRPr sz="1600">
          <a:solidFill>
            <a:srgbClr val="333333"/>
          </a:solidFill>
          <a:latin typeface="+mn-lt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wnioski%20z%20ekspertyzy.pd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przebudowa%20sieci/B2.1_420X1150.pdf" TargetMode="External"/><Relationship Id="rId2" Type="http://schemas.openxmlformats.org/officeDocument/2006/relationships/hyperlink" Target="zakres%20na%20mapie%20ewidencyjnej.pd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orientacja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ronda%20w%20m.%20Woli%20Mieleckiej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rondo%20par.%2075.pdf" TargetMode="External"/><Relationship Id="rId2" Type="http://schemas.openxmlformats.org/officeDocument/2006/relationships/hyperlink" Target="ronda%20w%20m.%20Woli%20Mieleckiej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szkic%20DW%20984-983.bmp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ekspertyza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ekspertyza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/>
          <p:cNvSpPr>
            <a:spLocks noGrp="1"/>
          </p:cNvSpPr>
          <p:nvPr>
            <p:ph type="ctrTitle"/>
          </p:nvPr>
        </p:nvSpPr>
        <p:spPr>
          <a:xfrm>
            <a:off x="755576" y="2060848"/>
            <a:ext cx="7848872" cy="1974205"/>
          </a:xfrm>
        </p:spPr>
        <p:txBody>
          <a:bodyPr/>
          <a:lstStyle/>
          <a:p>
            <a:pPr algn="l"/>
            <a:r>
              <a:rPr lang="pl-PL" sz="2800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/>
            </a:r>
            <a:br>
              <a:rPr lang="pl-PL" sz="2800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</a:br>
            <a:r>
              <a:rPr lang="pl-PL" sz="2800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/>
            </a:r>
            <a:br>
              <a:rPr lang="pl-PL" sz="2800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</a:br>
            <a:r>
              <a:rPr lang="pl-PL" sz="2600" b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pl-PL" sz="2600" b="0" dirty="0" smtClean="0">
                <a:solidFill>
                  <a:schemeClr val="tx1"/>
                </a:solidFill>
                <a:latin typeface="+mn-lt"/>
              </a:rPr>
            </a:br>
            <a:r>
              <a:rPr lang="pl-PL" sz="2600" b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pl-PL" sz="2600" b="0" dirty="0" smtClean="0">
                <a:solidFill>
                  <a:schemeClr val="tx1"/>
                </a:solidFill>
                <a:latin typeface="+mn-lt"/>
              </a:rPr>
            </a:br>
            <a:r>
              <a:rPr lang="pl-PL" sz="2600" b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pl-PL" sz="2600" b="0" dirty="0" smtClean="0">
                <a:solidFill>
                  <a:schemeClr val="tx1"/>
                </a:solidFill>
                <a:latin typeface="+mn-lt"/>
              </a:rPr>
            </a:br>
            <a:r>
              <a:rPr lang="pl-PL" sz="2600" b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pl-PL" sz="2600" b="0" dirty="0" smtClean="0">
                <a:solidFill>
                  <a:schemeClr val="tx1"/>
                </a:solidFill>
                <a:latin typeface="+mn-lt"/>
              </a:rPr>
            </a:br>
            <a:r>
              <a:rPr lang="pl-PL" sz="2800" dirty="0" smtClean="0">
                <a:solidFill>
                  <a:schemeClr val="tx2"/>
                </a:solidFill>
              </a:rPr>
              <a:t>Rozbudowa skrzyżowania zwykłego na skrzyżowanie typu rondo drogi wojewódzkiej nr 984 Lisia Góra – Radomyśl Wielki – Mielec </a:t>
            </a:r>
            <a:br>
              <a:rPr lang="pl-PL" sz="2800" dirty="0" smtClean="0">
                <a:solidFill>
                  <a:schemeClr val="tx2"/>
                </a:solidFill>
              </a:rPr>
            </a:br>
            <a:r>
              <a:rPr lang="pl-PL" sz="2800" dirty="0" smtClean="0">
                <a:solidFill>
                  <a:schemeClr val="tx2"/>
                </a:solidFill>
              </a:rPr>
              <a:t>z drogą wojewódzką nr 983 Sadkowa Góra – Mielec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pl-PL" sz="2800" dirty="0" smtClean="0">
                <a:solidFill>
                  <a:schemeClr val="tx1"/>
                </a:solidFill>
                <a:latin typeface="+mn-lt"/>
              </a:rPr>
            </a:br>
            <a:r>
              <a:rPr lang="pl-PL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/>
            </a:r>
            <a:br>
              <a:rPr lang="pl-PL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</a:br>
            <a:r>
              <a:rPr lang="pl-PL" sz="2800" dirty="0" smtClean="0">
                <a:solidFill>
                  <a:schemeClr val="tx1"/>
                </a:solidFill>
              </a:rPr>
              <a:t/>
            </a:r>
            <a:br>
              <a:rPr lang="pl-PL" sz="2800" dirty="0" smtClean="0">
                <a:solidFill>
                  <a:schemeClr val="tx1"/>
                </a:solidFill>
              </a:rPr>
            </a:b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>
          <a:xfrm>
            <a:off x="3707904" y="5805264"/>
            <a:ext cx="4608512" cy="576064"/>
          </a:xfrm>
        </p:spPr>
        <p:txBody>
          <a:bodyPr/>
          <a:lstStyle/>
          <a:p>
            <a:r>
              <a:rPr lang="pl-PL" sz="2400" dirty="0" smtClean="0">
                <a:solidFill>
                  <a:schemeClr val="tx1"/>
                </a:solidFill>
              </a:rPr>
              <a:t>Wola Mielecka, 21.07.2016 r.</a:t>
            </a:r>
            <a:endParaRPr lang="pl-PL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79055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556792"/>
            <a:ext cx="8532440" cy="504056"/>
          </a:xfrm>
        </p:spPr>
        <p:txBody>
          <a:bodyPr/>
          <a:lstStyle/>
          <a:p>
            <a:r>
              <a:rPr lang="pl-PL" sz="2600" dirty="0" smtClean="0">
                <a:solidFill>
                  <a:schemeClr val="tx2"/>
                </a:solidFill>
              </a:rPr>
              <a:t/>
            </a:r>
            <a:br>
              <a:rPr lang="pl-PL" sz="2600" dirty="0" smtClean="0">
                <a:solidFill>
                  <a:schemeClr val="tx2"/>
                </a:solidFill>
              </a:rPr>
            </a:br>
            <a:r>
              <a:rPr lang="pl-PL" sz="2600" dirty="0" smtClean="0">
                <a:solidFill>
                  <a:schemeClr val="tx2"/>
                </a:solidFill>
              </a:rPr>
              <a:t/>
            </a:r>
            <a:br>
              <a:rPr lang="pl-PL" sz="2600" dirty="0" smtClean="0">
                <a:solidFill>
                  <a:schemeClr val="tx2"/>
                </a:solidFill>
              </a:rPr>
            </a:br>
            <a:r>
              <a:rPr lang="pl-PL" sz="2400" dirty="0" smtClean="0">
                <a:solidFill>
                  <a:schemeClr val="tx2"/>
                </a:solidFill>
              </a:rPr>
              <a:t>Wyniki analizy przepustowości ronda, ekspertyza </a:t>
            </a:r>
            <a:br>
              <a:rPr lang="pl-PL" sz="2400" dirty="0" smtClean="0">
                <a:solidFill>
                  <a:schemeClr val="tx2"/>
                </a:solidFill>
              </a:rPr>
            </a:br>
            <a:r>
              <a:rPr lang="pl-PL" sz="2400" dirty="0" smtClean="0">
                <a:solidFill>
                  <a:schemeClr val="tx2"/>
                </a:solidFill>
              </a:rPr>
              <a:t>szczyt poranny – 2020r.</a:t>
            </a:r>
            <a:endParaRPr lang="pl-PL" sz="2400" dirty="0">
              <a:solidFill>
                <a:schemeClr val="tx2"/>
              </a:solidFill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467544" y="2636912"/>
          <a:ext cx="8135940" cy="385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3985"/>
                <a:gridCol w="2033985"/>
                <a:gridCol w="2033985"/>
                <a:gridCol w="2033985"/>
              </a:tblGrid>
              <a:tr h="370840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2"/>
                          </a:solidFill>
                        </a:rPr>
                        <a:t>Wlot </a:t>
                      </a:r>
                      <a:br>
                        <a:rPr lang="pl-PL" b="0" dirty="0" smtClean="0">
                          <a:solidFill>
                            <a:schemeClr val="tx2"/>
                          </a:solidFill>
                        </a:rPr>
                      </a:br>
                      <a:r>
                        <a:rPr lang="pl-PL" b="0" baseline="0" dirty="0" smtClean="0">
                          <a:solidFill>
                            <a:schemeClr val="tx2"/>
                          </a:solidFill>
                        </a:rPr>
                        <a:t>Lisia Góra</a:t>
                      </a:r>
                      <a:endParaRPr lang="pl-PL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2"/>
                          </a:solidFill>
                        </a:rPr>
                        <a:t>Wlot</a:t>
                      </a:r>
                      <a:r>
                        <a:rPr lang="pl-PL" b="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br>
                        <a:rPr lang="pl-PL" b="0" baseline="0" dirty="0" smtClean="0">
                          <a:solidFill>
                            <a:schemeClr val="tx2"/>
                          </a:solidFill>
                        </a:rPr>
                      </a:br>
                      <a:r>
                        <a:rPr lang="pl-PL" b="0" baseline="0" dirty="0" smtClean="0">
                          <a:solidFill>
                            <a:schemeClr val="tx2"/>
                          </a:solidFill>
                        </a:rPr>
                        <a:t>Sadkowa Góra</a:t>
                      </a:r>
                      <a:endParaRPr lang="pl-PL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2"/>
                          </a:solidFill>
                        </a:rPr>
                        <a:t>Wlot </a:t>
                      </a:r>
                      <a:br>
                        <a:rPr lang="pl-PL" b="0" dirty="0" smtClean="0">
                          <a:solidFill>
                            <a:schemeClr val="tx2"/>
                          </a:solidFill>
                        </a:rPr>
                      </a:br>
                      <a:r>
                        <a:rPr lang="pl-PL" b="0" baseline="0" dirty="0" smtClean="0">
                          <a:solidFill>
                            <a:schemeClr val="tx2"/>
                          </a:solidFill>
                        </a:rPr>
                        <a:t>Mielec</a:t>
                      </a:r>
                      <a:endParaRPr lang="pl-PL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/>
                        <a:t>Prognozowane</a:t>
                      </a:r>
                      <a:r>
                        <a:rPr lang="pl-PL" baseline="0" dirty="0" smtClean="0"/>
                        <a:t> natężenie ruchu 2020 r. [p/h]</a:t>
                      </a:r>
                      <a:endParaRPr lang="pl-PL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1003</a:t>
                      </a:r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484</a:t>
                      </a:r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499</a:t>
                      </a:r>
                      <a:endParaRPr lang="pl-PL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/>
                        <a:t>Straty czasu [s/p]</a:t>
                      </a:r>
                      <a:endParaRPr lang="pl-PL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732,8</a:t>
                      </a:r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10,5</a:t>
                      </a:r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5,7</a:t>
                      </a:r>
                      <a:endParaRPr lang="pl-PL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/>
                        <a:t>Przepustowość wlotów ronda</a:t>
                      </a:r>
                    </a:p>
                    <a:p>
                      <a:pPr algn="l"/>
                      <a:r>
                        <a:rPr lang="pl-PL" dirty="0" smtClean="0"/>
                        <a:t>[p/h] </a:t>
                      </a:r>
                      <a:endParaRPr lang="pl-PL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802  </a:t>
                      </a:r>
                      <a:r>
                        <a:rPr lang="pl-PL" dirty="0" smtClean="0">
                          <a:sym typeface="Symbol"/>
                        </a:rPr>
                        <a:t></a:t>
                      </a:r>
                      <a:r>
                        <a:rPr lang="pl-PL" dirty="0" smtClean="0"/>
                        <a:t> </a:t>
                      </a:r>
                      <a:r>
                        <a:rPr lang="pl-PL" dirty="0" smtClean="0">
                          <a:sym typeface="Symbol"/>
                        </a:rPr>
                        <a:t> 1003</a:t>
                      </a:r>
                      <a:endParaRPr lang="pl-PL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387  </a:t>
                      </a:r>
                      <a:r>
                        <a:rPr lang="pl-PL" dirty="0" smtClean="0">
                          <a:sym typeface="Symbol"/>
                        </a:rPr>
                        <a:t></a:t>
                      </a:r>
                      <a:r>
                        <a:rPr lang="pl-PL" dirty="0" smtClean="0"/>
                        <a:t> </a:t>
                      </a:r>
                      <a:r>
                        <a:rPr lang="pl-PL" dirty="0" smtClean="0">
                          <a:sym typeface="Symbol"/>
                        </a:rPr>
                        <a:t>484</a:t>
                      </a:r>
                      <a:endParaRPr lang="pl-PL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399  </a:t>
                      </a:r>
                      <a:r>
                        <a:rPr lang="pl-PL" dirty="0" smtClean="0">
                          <a:sym typeface="Symbol"/>
                        </a:rPr>
                        <a:t></a:t>
                      </a:r>
                      <a:r>
                        <a:rPr lang="pl-PL" dirty="0" smtClean="0"/>
                        <a:t> </a:t>
                      </a:r>
                      <a:r>
                        <a:rPr lang="pl-PL" dirty="0" smtClean="0">
                          <a:sym typeface="Symbol"/>
                        </a:rPr>
                        <a:t>499</a:t>
                      </a:r>
                      <a:endParaRPr lang="pl-PL" dirty="0"/>
                    </a:p>
                  </a:txBody>
                  <a:tcPr anchor="ctr" anchorCtr="1"/>
                </a:tc>
              </a:tr>
              <a:tr h="370840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Przepustowość rzeczywista ronda</a:t>
                      </a:r>
                      <a:r>
                        <a:rPr lang="pl-PL" baseline="0" dirty="0" smtClean="0"/>
                        <a:t> </a:t>
                      </a:r>
                      <a:r>
                        <a:rPr lang="pl-PL" dirty="0" smtClean="0"/>
                        <a:t>1588 </a:t>
                      </a:r>
                      <a:r>
                        <a:rPr lang="pl-PL" baseline="0" dirty="0" smtClean="0"/>
                        <a:t>p/h </a:t>
                      </a:r>
                      <a:r>
                        <a:rPr lang="pl-PL" dirty="0" smtClean="0"/>
                        <a:t> </a:t>
                      </a:r>
                      <a:r>
                        <a:rPr lang="pl-PL" dirty="0" smtClean="0">
                          <a:sym typeface="Symbol"/>
                        </a:rPr>
                        <a:t></a:t>
                      </a:r>
                      <a:r>
                        <a:rPr lang="pl-PL" dirty="0" smtClean="0"/>
                        <a:t> </a:t>
                      </a:r>
                      <a:r>
                        <a:rPr lang="pl-PL" dirty="0" smtClean="0">
                          <a:sym typeface="Symbol"/>
                        </a:rPr>
                        <a:t> 1986</a:t>
                      </a:r>
                      <a:r>
                        <a:rPr lang="pl-PL" baseline="0" dirty="0" smtClean="0"/>
                        <a:t> p/h </a:t>
                      </a:r>
                      <a:endParaRPr lang="pl-PL" dirty="0" smtClean="0"/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 anchor="ctr"/>
                </a:tc>
              </a:tr>
              <a:tr h="370840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Wskaźnik</a:t>
                      </a:r>
                      <a:r>
                        <a:rPr lang="pl-PL" baseline="0" dirty="0" smtClean="0"/>
                        <a:t> dopuszczalnego ruchu </a:t>
                      </a:r>
                      <a:r>
                        <a:rPr lang="pl-PL" sz="1600" baseline="0" dirty="0" smtClean="0"/>
                        <a:t>-</a:t>
                      </a:r>
                      <a:r>
                        <a:rPr lang="pl-PL" baseline="0" dirty="0" smtClean="0"/>
                        <a:t>20,0%</a:t>
                      </a:r>
                      <a:endParaRPr lang="pl-PL" dirty="0" smtClean="0"/>
                    </a:p>
                    <a:p>
                      <a:pPr algn="ctr"/>
                      <a:endParaRPr lang="pl-PL" dirty="0"/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71800" y="836712"/>
            <a:ext cx="6372200" cy="1008063"/>
          </a:xfrm>
        </p:spPr>
        <p:txBody>
          <a:bodyPr/>
          <a:lstStyle/>
          <a:p>
            <a:r>
              <a:rPr lang="pl-PL" sz="2600" dirty="0" smtClean="0">
                <a:solidFill>
                  <a:schemeClr val="tx2"/>
                </a:solidFill>
              </a:rPr>
              <a:t/>
            </a:r>
            <a:br>
              <a:rPr lang="pl-PL" sz="2600" dirty="0" smtClean="0">
                <a:solidFill>
                  <a:schemeClr val="tx2"/>
                </a:solidFill>
              </a:rPr>
            </a:br>
            <a:r>
              <a:rPr lang="pl-PL" sz="2600" dirty="0" smtClean="0">
                <a:solidFill>
                  <a:schemeClr val="tx2"/>
                </a:solidFill>
              </a:rPr>
              <a:t/>
            </a:r>
            <a:br>
              <a:rPr lang="pl-PL" sz="2600" dirty="0" smtClean="0">
                <a:solidFill>
                  <a:schemeClr val="tx2"/>
                </a:solidFill>
              </a:rPr>
            </a:br>
            <a:endParaRPr lang="pl-PL" sz="2600" dirty="0">
              <a:solidFill>
                <a:schemeClr val="tx2"/>
              </a:solidFill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539750" y="2492375"/>
          <a:ext cx="8135940" cy="385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3985"/>
                <a:gridCol w="2033985"/>
                <a:gridCol w="2033985"/>
                <a:gridCol w="2033985"/>
              </a:tblGrid>
              <a:tr h="370840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2"/>
                          </a:solidFill>
                        </a:rPr>
                        <a:t>Wlot </a:t>
                      </a:r>
                      <a:br>
                        <a:rPr lang="pl-PL" b="0" dirty="0" smtClean="0">
                          <a:solidFill>
                            <a:schemeClr val="tx2"/>
                          </a:solidFill>
                        </a:rPr>
                      </a:br>
                      <a:r>
                        <a:rPr lang="pl-PL" b="0" baseline="0" dirty="0" smtClean="0">
                          <a:solidFill>
                            <a:schemeClr val="tx2"/>
                          </a:solidFill>
                        </a:rPr>
                        <a:t>Lisia Góra</a:t>
                      </a:r>
                      <a:endParaRPr lang="pl-PL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2"/>
                          </a:solidFill>
                        </a:rPr>
                        <a:t>Wlot</a:t>
                      </a:r>
                      <a:r>
                        <a:rPr lang="pl-PL" b="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br>
                        <a:rPr lang="pl-PL" b="0" baseline="0" dirty="0" smtClean="0">
                          <a:solidFill>
                            <a:schemeClr val="tx2"/>
                          </a:solidFill>
                        </a:rPr>
                      </a:br>
                      <a:r>
                        <a:rPr lang="pl-PL" b="0" baseline="0" dirty="0" smtClean="0">
                          <a:solidFill>
                            <a:schemeClr val="tx2"/>
                          </a:solidFill>
                        </a:rPr>
                        <a:t>Sadkowa Góra</a:t>
                      </a:r>
                      <a:endParaRPr lang="pl-PL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2"/>
                          </a:solidFill>
                        </a:rPr>
                        <a:t>Wlot </a:t>
                      </a:r>
                      <a:br>
                        <a:rPr lang="pl-PL" b="0" dirty="0" smtClean="0">
                          <a:solidFill>
                            <a:schemeClr val="tx2"/>
                          </a:solidFill>
                        </a:rPr>
                      </a:br>
                      <a:r>
                        <a:rPr lang="pl-PL" b="0" baseline="0" dirty="0" smtClean="0">
                          <a:solidFill>
                            <a:schemeClr val="tx2"/>
                          </a:solidFill>
                        </a:rPr>
                        <a:t>Mielec</a:t>
                      </a:r>
                      <a:endParaRPr lang="pl-PL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/>
                        <a:t>Prognozowane</a:t>
                      </a:r>
                      <a:r>
                        <a:rPr lang="pl-PL" baseline="0" dirty="0" smtClean="0"/>
                        <a:t> natężenie ruchu 2020 r. [p/h]</a:t>
                      </a:r>
                      <a:endParaRPr lang="pl-PL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778</a:t>
                      </a:r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275</a:t>
                      </a:r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1542</a:t>
                      </a:r>
                      <a:endParaRPr lang="pl-PL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/>
                        <a:t>Straty czasu [s/p]</a:t>
                      </a:r>
                      <a:endParaRPr lang="pl-PL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34,5</a:t>
                      </a:r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36,7</a:t>
                      </a:r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971,1</a:t>
                      </a:r>
                      <a:endParaRPr lang="pl-PL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/>
                        <a:t>Przepustowość wlotów ronda</a:t>
                      </a:r>
                    </a:p>
                    <a:p>
                      <a:pPr algn="l"/>
                      <a:r>
                        <a:rPr lang="pl-PL" dirty="0" smtClean="0"/>
                        <a:t>[p/h] </a:t>
                      </a:r>
                      <a:endParaRPr lang="pl-PL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533  </a:t>
                      </a:r>
                      <a:r>
                        <a:rPr lang="pl-PL" dirty="0" smtClean="0">
                          <a:sym typeface="Symbol"/>
                        </a:rPr>
                        <a:t></a:t>
                      </a:r>
                      <a:r>
                        <a:rPr lang="pl-PL" dirty="0" smtClean="0"/>
                        <a:t> </a:t>
                      </a:r>
                      <a:r>
                        <a:rPr lang="pl-PL" dirty="0" smtClean="0">
                          <a:sym typeface="Symbol"/>
                        </a:rPr>
                        <a:t> 778</a:t>
                      </a:r>
                      <a:endParaRPr lang="pl-PL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188  </a:t>
                      </a:r>
                      <a:r>
                        <a:rPr lang="pl-PL" dirty="0" smtClean="0">
                          <a:sym typeface="Symbol"/>
                        </a:rPr>
                        <a:t></a:t>
                      </a:r>
                      <a:r>
                        <a:rPr lang="pl-PL" dirty="0" smtClean="0"/>
                        <a:t> </a:t>
                      </a:r>
                      <a:r>
                        <a:rPr lang="pl-PL" dirty="0" smtClean="0">
                          <a:sym typeface="Symbol"/>
                        </a:rPr>
                        <a:t> 275</a:t>
                      </a:r>
                      <a:endParaRPr lang="pl-PL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1057  </a:t>
                      </a:r>
                      <a:r>
                        <a:rPr lang="pl-PL" dirty="0" smtClean="0">
                          <a:sym typeface="Symbol"/>
                        </a:rPr>
                        <a:t></a:t>
                      </a:r>
                      <a:r>
                        <a:rPr lang="pl-PL" dirty="0" smtClean="0"/>
                        <a:t> </a:t>
                      </a:r>
                      <a:r>
                        <a:rPr lang="pl-PL" dirty="0" smtClean="0">
                          <a:sym typeface="Symbol"/>
                        </a:rPr>
                        <a:t> 1542</a:t>
                      </a:r>
                      <a:endParaRPr lang="pl-PL" dirty="0"/>
                    </a:p>
                  </a:txBody>
                  <a:tcPr anchor="ctr" anchorCtr="1"/>
                </a:tc>
              </a:tr>
              <a:tr h="370840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Przepustowość rzeczywista ronda</a:t>
                      </a:r>
                      <a:r>
                        <a:rPr lang="pl-PL" baseline="0" dirty="0" smtClean="0"/>
                        <a:t> </a:t>
                      </a:r>
                      <a:r>
                        <a:rPr lang="pl-PL" dirty="0" smtClean="0"/>
                        <a:t>1778 </a:t>
                      </a:r>
                      <a:r>
                        <a:rPr lang="pl-PL" baseline="0" dirty="0" smtClean="0"/>
                        <a:t>p/h </a:t>
                      </a:r>
                      <a:r>
                        <a:rPr lang="pl-PL" dirty="0" smtClean="0"/>
                        <a:t> </a:t>
                      </a:r>
                      <a:r>
                        <a:rPr lang="pl-PL" dirty="0" smtClean="0">
                          <a:sym typeface="Symbol"/>
                        </a:rPr>
                        <a:t></a:t>
                      </a:r>
                      <a:r>
                        <a:rPr lang="pl-PL" dirty="0" smtClean="0"/>
                        <a:t> </a:t>
                      </a:r>
                      <a:r>
                        <a:rPr lang="pl-PL" dirty="0" smtClean="0">
                          <a:sym typeface="Symbol"/>
                        </a:rPr>
                        <a:t> 2595</a:t>
                      </a:r>
                      <a:r>
                        <a:rPr lang="pl-PL" baseline="0" dirty="0" smtClean="0"/>
                        <a:t> p/h </a:t>
                      </a:r>
                      <a:endParaRPr lang="pl-PL" dirty="0" smtClean="0"/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 anchor="ctr"/>
                </a:tc>
              </a:tr>
              <a:tr h="370840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Wskaźnik</a:t>
                      </a:r>
                      <a:r>
                        <a:rPr lang="pl-PL" baseline="0" dirty="0" smtClean="0"/>
                        <a:t> dopuszczalnego ruchu </a:t>
                      </a:r>
                      <a:r>
                        <a:rPr lang="pl-PL" sz="1600" baseline="0" dirty="0" smtClean="0"/>
                        <a:t>-</a:t>
                      </a:r>
                      <a:r>
                        <a:rPr lang="pl-PL" baseline="0" dirty="0" smtClean="0"/>
                        <a:t>31,5%</a:t>
                      </a:r>
                      <a:endParaRPr lang="pl-PL" dirty="0" smtClean="0"/>
                    </a:p>
                    <a:p>
                      <a:pPr algn="ctr"/>
                      <a:endParaRPr lang="pl-PL" dirty="0"/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Prostokąt 4"/>
          <p:cNvSpPr/>
          <p:nvPr/>
        </p:nvSpPr>
        <p:spPr>
          <a:xfrm>
            <a:off x="467544" y="1628800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 smtClean="0">
                <a:solidFill>
                  <a:schemeClr val="tx2"/>
                </a:solidFill>
              </a:rPr>
              <a:t>Wyniki analizy przepustowości ronda, ekspertyza </a:t>
            </a:r>
          </a:p>
          <a:p>
            <a:r>
              <a:rPr lang="pl-PL" sz="2400" dirty="0" smtClean="0">
                <a:solidFill>
                  <a:schemeClr val="tx2"/>
                </a:solidFill>
              </a:rPr>
              <a:t>szczyt popołudniowy – 2020r.</a:t>
            </a:r>
            <a:endParaRPr lang="pl-PL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1844824"/>
            <a:ext cx="5688013" cy="1008063"/>
          </a:xfrm>
        </p:spPr>
        <p:txBody>
          <a:bodyPr/>
          <a:lstStyle/>
          <a:p>
            <a:r>
              <a:rPr lang="pl-PL" sz="2600" dirty="0" smtClean="0">
                <a:solidFill>
                  <a:schemeClr val="tx2"/>
                </a:solidFill>
                <a:hlinkClick r:id="rId2" action="ppaction://hlinkfile"/>
              </a:rPr>
              <a:t>Wnioski</a:t>
            </a:r>
            <a:r>
              <a:rPr lang="pl-PL" sz="2600" dirty="0" smtClean="0">
                <a:solidFill>
                  <a:schemeClr val="tx2"/>
                </a:solidFill>
              </a:rPr>
              <a:t> z ekspertyzy 2009r.</a:t>
            </a:r>
            <a:endParaRPr lang="pl-PL" sz="2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2924944"/>
            <a:ext cx="8136136" cy="1728193"/>
          </a:xfrm>
        </p:spPr>
        <p:txBody>
          <a:bodyPr/>
          <a:lstStyle/>
          <a:p>
            <a:pPr marL="0" indent="0">
              <a:buNone/>
            </a:pPr>
            <a:r>
              <a:rPr lang="pl-PL" dirty="0" smtClean="0">
                <a:solidFill>
                  <a:schemeClr val="tx1"/>
                </a:solidFill>
              </a:rPr>
              <a:t>Rekomendacja zwiększenia średnicy zewnętrznej ronda </a:t>
            </a:r>
            <a:br>
              <a:rPr lang="pl-PL" dirty="0" smtClean="0">
                <a:solidFill>
                  <a:schemeClr val="tx1"/>
                </a:solidFill>
              </a:rPr>
            </a:br>
            <a:r>
              <a:rPr lang="pl-PL" dirty="0" smtClean="0">
                <a:solidFill>
                  <a:schemeClr val="tx1"/>
                </a:solidFill>
              </a:rPr>
              <a:t>z przedziału 30-40m, celem poprawy efektywności </a:t>
            </a:r>
            <a:br>
              <a:rPr lang="pl-PL" dirty="0" smtClean="0">
                <a:solidFill>
                  <a:schemeClr val="tx1"/>
                </a:solidFill>
              </a:rPr>
            </a:br>
            <a:r>
              <a:rPr lang="pl-PL" dirty="0" smtClean="0">
                <a:solidFill>
                  <a:schemeClr val="tx1"/>
                </a:solidFill>
              </a:rPr>
              <a:t>i sprawności ruchu drogowego</a:t>
            </a:r>
            <a:endParaRPr lang="pl-PL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2060848"/>
            <a:ext cx="7992690" cy="2376264"/>
          </a:xfrm>
        </p:spPr>
        <p:txBody>
          <a:bodyPr/>
          <a:lstStyle/>
          <a:p>
            <a:endParaRPr lang="pl-PL" sz="20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pl-PL" sz="2600" dirty="0" smtClean="0">
                <a:solidFill>
                  <a:schemeClr val="tx1"/>
                </a:solidFill>
              </a:rPr>
              <a:t>Rozwiązania skomunikowania działek przyległych do pasa drogowego </a:t>
            </a:r>
          </a:p>
          <a:p>
            <a:pPr marL="0" indent="0">
              <a:spcBef>
                <a:spcPct val="0"/>
              </a:spcBef>
              <a:buNone/>
            </a:pPr>
            <a:r>
              <a:rPr lang="pl-PL" sz="2600" dirty="0" smtClean="0">
                <a:solidFill>
                  <a:schemeClr val="tx1"/>
                </a:solidFill>
              </a:rPr>
              <a:t>zakres na </a:t>
            </a:r>
            <a:r>
              <a:rPr lang="pl-PL" sz="2600" dirty="0" smtClean="0">
                <a:solidFill>
                  <a:schemeClr val="tx1"/>
                </a:solidFill>
                <a:hlinkClick r:id="rId2" action="ppaction://hlinkfile"/>
              </a:rPr>
              <a:t>mapie ewidencyjnej</a:t>
            </a:r>
            <a:endParaRPr lang="pl-PL" sz="2600" dirty="0" smtClean="0">
              <a:solidFill>
                <a:schemeClr val="tx1"/>
              </a:solidFill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pl-PL" sz="2600" dirty="0" smtClean="0">
                <a:solidFill>
                  <a:schemeClr val="tx1"/>
                </a:solidFill>
              </a:rPr>
              <a:t>przebudowa </a:t>
            </a:r>
            <a:r>
              <a:rPr lang="pl-PL" sz="2600" dirty="0" smtClean="0">
                <a:solidFill>
                  <a:schemeClr val="tx1"/>
                </a:solidFill>
                <a:hlinkClick r:id="rId3" action="ppaction://hlinkfile"/>
              </a:rPr>
              <a:t>sieci uzbrojenia terenu</a:t>
            </a:r>
            <a:endParaRPr lang="pl-PL" sz="2600" dirty="0" smtClean="0">
              <a:solidFill>
                <a:schemeClr val="tx1"/>
              </a:solidFill>
            </a:endParaRPr>
          </a:p>
          <a:p>
            <a:pPr marL="0" lvl="0" indent="0">
              <a:spcBef>
                <a:spcPct val="0"/>
              </a:spcBef>
              <a:buNone/>
            </a:pPr>
            <a:endParaRPr lang="pl-PL" sz="2600" dirty="0" smtClean="0">
              <a:solidFill>
                <a:srgbClr val="000000"/>
              </a:solidFill>
            </a:endParaRPr>
          </a:p>
          <a:p>
            <a:pPr marL="0" lvl="0" indent="0">
              <a:spcBef>
                <a:spcPct val="0"/>
              </a:spcBef>
              <a:buNone/>
            </a:pPr>
            <a:endParaRPr lang="pl-PL" dirty="0" smtClean="0">
              <a:solidFill>
                <a:srgbClr val="000000"/>
              </a:solidFill>
            </a:endParaRPr>
          </a:p>
          <a:p>
            <a:endParaRPr lang="pl-P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pl-PL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Dziękuję za uwagę</a:t>
            </a:r>
            <a:r>
              <a:rPr lang="pl-PL" dirty="0" smtClean="0">
                <a:solidFill>
                  <a:schemeClr val="tx2"/>
                </a:solidFill>
                <a:latin typeface="+mj-lt"/>
              </a:rPr>
              <a:t> </a:t>
            </a:r>
            <a:endParaRPr lang="pl-PL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59830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556792"/>
            <a:ext cx="8208714" cy="3168501"/>
          </a:xfrm>
        </p:spPr>
        <p:txBody>
          <a:bodyPr/>
          <a:lstStyle/>
          <a:p>
            <a:pPr marL="0" lvl="0" indent="0">
              <a:spcBef>
                <a:spcPct val="0"/>
              </a:spcBef>
              <a:buNone/>
            </a:pPr>
            <a:endParaRPr lang="pl-PL" sz="2600" dirty="0" smtClean="0">
              <a:solidFill>
                <a:srgbClr val="000000"/>
              </a:solidFill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pl-PL" sz="2600" dirty="0" smtClean="0">
                <a:solidFill>
                  <a:srgbClr val="000000"/>
                </a:solidFill>
              </a:rPr>
              <a:t>Zadanie ujęte w Wieloletniej Prognozie Finansowej Województwa Podkarpackiego </a:t>
            </a:r>
            <a:r>
              <a:rPr lang="pl-PL" sz="2600" dirty="0" smtClean="0">
                <a:solidFill>
                  <a:schemeClr val="tx2"/>
                </a:solidFill>
              </a:rPr>
              <a:t>na lata 2016-2025 </a:t>
            </a:r>
            <a:br>
              <a:rPr lang="pl-PL" sz="2600" dirty="0" smtClean="0">
                <a:solidFill>
                  <a:schemeClr val="tx2"/>
                </a:solidFill>
              </a:rPr>
            </a:br>
            <a:endParaRPr lang="pl-PL" sz="2600" dirty="0" smtClean="0">
              <a:solidFill>
                <a:schemeClr val="tx2"/>
              </a:solidFill>
            </a:endParaRPr>
          </a:p>
          <a:p>
            <a:pPr marL="0" lvl="0" indent="0">
              <a:spcBef>
                <a:spcPct val="0"/>
              </a:spcBef>
              <a:buNone/>
            </a:pPr>
            <a:endParaRPr lang="pl-PL" sz="2600" dirty="0" smtClean="0">
              <a:solidFill>
                <a:schemeClr val="tx2"/>
              </a:solidFill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pl-PL" dirty="0" smtClean="0">
                <a:solidFill>
                  <a:schemeClr val="tx2"/>
                </a:solidFill>
              </a:rPr>
              <a:t>Okres realizacji: 2016-2018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pl-PL" dirty="0" smtClean="0">
                <a:solidFill>
                  <a:schemeClr val="tx2"/>
                </a:solidFill>
              </a:rPr>
              <a:t>Nakłady finansowe: 80 000 000,00 zł</a:t>
            </a:r>
          </a:p>
          <a:p>
            <a:pPr marL="0" lvl="0" indent="0">
              <a:spcBef>
                <a:spcPct val="0"/>
              </a:spcBef>
              <a:buNone/>
            </a:pPr>
            <a:endParaRPr lang="pl-PL" sz="2600" dirty="0" smtClean="0">
              <a:solidFill>
                <a:schemeClr val="tx2"/>
              </a:solidFill>
            </a:endParaRPr>
          </a:p>
          <a:p>
            <a:pPr marL="0" indent="0">
              <a:spcBef>
                <a:spcPct val="0"/>
              </a:spcBef>
              <a:buNone/>
            </a:pPr>
            <a:endParaRPr lang="pl-PL" sz="2600" dirty="0" smtClean="0">
              <a:solidFill>
                <a:schemeClr val="tx2"/>
              </a:solidFill>
            </a:endParaRPr>
          </a:p>
          <a:p>
            <a:endParaRPr lang="pl-P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750" y="1844675"/>
            <a:ext cx="8135938" cy="1728341"/>
          </a:xfrm>
        </p:spPr>
        <p:txBody>
          <a:bodyPr/>
          <a:lstStyle/>
          <a:p>
            <a:pPr marL="0" lvl="0" indent="0">
              <a:buNone/>
            </a:pPr>
            <a:r>
              <a:rPr lang="pl-PL" sz="2600" dirty="0" smtClean="0">
                <a:solidFill>
                  <a:srgbClr val="000000"/>
                </a:solidFill>
                <a:hlinkClick r:id="rId2" action="ppaction://hlinkfile"/>
              </a:rPr>
              <a:t>Lokalizacja</a:t>
            </a:r>
            <a:r>
              <a:rPr lang="pl-PL" sz="2600" dirty="0" smtClean="0">
                <a:solidFill>
                  <a:srgbClr val="000000"/>
                </a:solidFill>
              </a:rPr>
              <a:t> istniejącego skrzyżowania drogi wojewódzkiej nr 984 z drogą wojewódzką nr 983 </a:t>
            </a:r>
            <a:br>
              <a:rPr lang="pl-PL" sz="2600" dirty="0" smtClean="0">
                <a:solidFill>
                  <a:srgbClr val="000000"/>
                </a:solidFill>
              </a:rPr>
            </a:br>
            <a:r>
              <a:rPr lang="pl-PL" sz="2600" dirty="0" smtClean="0">
                <a:solidFill>
                  <a:srgbClr val="000000"/>
                </a:solidFill>
              </a:rPr>
              <a:t>w m. Wola Mielecka</a:t>
            </a:r>
          </a:p>
          <a:p>
            <a:pPr marL="0" lvl="0" indent="0">
              <a:buNone/>
            </a:pPr>
            <a:r>
              <a:rPr lang="pl-PL" sz="2600" dirty="0" smtClean="0">
                <a:solidFill>
                  <a:srgbClr val="000000"/>
                </a:solidFill>
              </a:rPr>
              <a:t>na tle zakresu opracowanego programu funkcjonalno – użytkowego dla zadania pn. „Przebudowa, budowa i rozbudowa drogi wojewódzkiej nr 984 Lisia Góra – Radomyśl Wielki – Mielec, oraz przebudowa drogi wojewódzkiej nr 983 Sadkowa Góra – Mielec”</a:t>
            </a:r>
          </a:p>
          <a:p>
            <a:pPr marL="0" lvl="0" indent="0">
              <a:buNone/>
            </a:pPr>
            <a:endParaRPr lang="pl-PL" sz="2600" dirty="0" smtClean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pl-PL" sz="2600" dirty="0" smtClean="0">
              <a:solidFill>
                <a:srgbClr val="000000"/>
              </a:solidFill>
            </a:endParaRPr>
          </a:p>
          <a:p>
            <a:endParaRPr lang="pl-P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2132856"/>
            <a:ext cx="7992888" cy="720080"/>
          </a:xfrm>
        </p:spPr>
        <p:txBody>
          <a:bodyPr/>
          <a:lstStyle/>
          <a:p>
            <a:r>
              <a:rPr lang="pl-PL" sz="2600" dirty="0" smtClean="0">
                <a:solidFill>
                  <a:srgbClr val="000000"/>
                </a:solidFill>
                <a:latin typeface="+mn-lt"/>
                <a:ea typeface="+mn-ea"/>
                <a:cs typeface="+mn-cs"/>
                <a:hlinkClick r:id="rId2" action="ppaction://hlinkfile"/>
              </a:rPr>
              <a:t>Rondo</a:t>
            </a:r>
            <a:r>
              <a:rPr lang="pl-PL" sz="2600" dirty="0" smtClean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na skrzyżowaniu DW 984 z DW 983 Sadkowa Góra </a:t>
            </a:r>
            <a:r>
              <a:rPr lang="pl-PL" sz="2600" dirty="0" smtClean="0">
                <a:solidFill>
                  <a:srgbClr val="000000"/>
                </a:solidFill>
              </a:rPr>
              <a:t>–</a:t>
            </a:r>
            <a:r>
              <a:rPr lang="pl-PL" sz="2600" dirty="0" smtClean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Mielec</a:t>
            </a:r>
            <a:r>
              <a:rPr lang="pl-PL" dirty="0" smtClean="0">
                <a:solidFill>
                  <a:schemeClr val="tx1"/>
                </a:solidFill>
              </a:rPr>
              <a:t/>
            </a:r>
            <a:br>
              <a:rPr lang="pl-PL" dirty="0" smtClean="0">
                <a:solidFill>
                  <a:schemeClr val="tx1"/>
                </a:solidFill>
              </a:rPr>
            </a:br>
            <a:r>
              <a:rPr lang="pl-PL" dirty="0" smtClean="0">
                <a:solidFill>
                  <a:schemeClr val="tx1"/>
                </a:solidFill>
              </a:rPr>
              <a:t/>
            </a:r>
            <a:br>
              <a:rPr lang="pl-PL" dirty="0" smtClean="0">
                <a:solidFill>
                  <a:schemeClr val="tx1"/>
                </a:solidFill>
              </a:rPr>
            </a:br>
            <a:endParaRPr lang="pl-PL" sz="2400" dirty="0"/>
          </a:p>
        </p:txBody>
      </p:sp>
      <p:pic>
        <p:nvPicPr>
          <p:cNvPr id="5" name="Obraz 4" descr="rondo nr 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2852936"/>
            <a:ext cx="5691640" cy="341242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340768"/>
            <a:ext cx="7992690" cy="2376264"/>
          </a:xfrm>
        </p:spPr>
        <p:txBody>
          <a:bodyPr/>
          <a:lstStyle/>
          <a:p>
            <a:endParaRPr lang="pl-PL" sz="20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pl-PL" sz="2600" dirty="0" smtClean="0">
                <a:solidFill>
                  <a:srgbClr val="000000"/>
                </a:solidFill>
              </a:rPr>
              <a:t>Wymiary </a:t>
            </a:r>
            <a:r>
              <a:rPr lang="pl-PL" sz="2600" dirty="0" smtClean="0">
                <a:solidFill>
                  <a:srgbClr val="000000"/>
                </a:solidFill>
                <a:hlinkClick r:id="rId2" action="ppaction://hlinkfile"/>
              </a:rPr>
              <a:t>ronda</a:t>
            </a:r>
            <a:r>
              <a:rPr lang="pl-PL" sz="2600" dirty="0" smtClean="0">
                <a:solidFill>
                  <a:srgbClr val="000000"/>
                </a:solidFill>
              </a:rPr>
              <a:t> – założenia PFU</a:t>
            </a:r>
            <a:endParaRPr lang="pl-PL" sz="2600" dirty="0" smtClean="0">
              <a:solidFill>
                <a:schemeClr val="tx1"/>
              </a:solidFill>
            </a:endParaRPr>
          </a:p>
          <a:p>
            <a:pPr marL="0" lvl="0" indent="0">
              <a:spcBef>
                <a:spcPct val="0"/>
              </a:spcBef>
              <a:buNone/>
            </a:pPr>
            <a:endParaRPr lang="pl-PL" sz="2600" dirty="0" smtClean="0">
              <a:solidFill>
                <a:srgbClr val="000000"/>
              </a:solidFill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pl-PL" dirty="0" smtClean="0">
                <a:solidFill>
                  <a:srgbClr val="000000"/>
                </a:solidFill>
              </a:rPr>
              <a:t>Rondo małe</a:t>
            </a:r>
          </a:p>
          <a:p>
            <a:pPr marL="0" indent="0">
              <a:spcBef>
                <a:spcPct val="0"/>
              </a:spcBef>
              <a:buNone/>
            </a:pPr>
            <a:r>
              <a:rPr lang="pl-PL" dirty="0" smtClean="0">
                <a:solidFill>
                  <a:srgbClr val="000000"/>
                </a:solidFill>
              </a:rPr>
              <a:t>Średnica wyspy środkowej: 28m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pl-PL" dirty="0" smtClean="0">
                <a:solidFill>
                  <a:srgbClr val="000000"/>
                </a:solidFill>
              </a:rPr>
              <a:t>Średnica zewnętrzna: 40m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pl-PL" dirty="0" smtClean="0">
                <a:solidFill>
                  <a:srgbClr val="000000"/>
                </a:solidFill>
              </a:rPr>
              <a:t>Szerokość jezdni: 6m</a:t>
            </a:r>
          </a:p>
          <a:p>
            <a:pPr marL="0" lvl="0" indent="0">
              <a:spcBef>
                <a:spcPct val="0"/>
              </a:spcBef>
              <a:buNone/>
            </a:pPr>
            <a:endParaRPr lang="pl-PL" dirty="0" smtClean="0">
              <a:solidFill>
                <a:srgbClr val="000000"/>
              </a:solidFill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pl-PL" dirty="0" smtClean="0">
                <a:solidFill>
                  <a:srgbClr val="000000"/>
                </a:solidFill>
              </a:rPr>
              <a:t>Wymiary rond określone w </a:t>
            </a:r>
            <a:r>
              <a:rPr lang="pl-PL" dirty="0" smtClean="0">
                <a:solidFill>
                  <a:srgbClr val="000000"/>
                </a:solidFill>
                <a:hlinkClick r:id="rId3" action="ppaction://hlinkfile"/>
              </a:rPr>
              <a:t>§75 </a:t>
            </a:r>
            <a:r>
              <a:rPr lang="pl-PL" dirty="0" smtClean="0">
                <a:solidFill>
                  <a:srgbClr val="000000"/>
                </a:solidFill>
              </a:rPr>
              <a:t>Rozporządzenia Ministra Transportu Gospodarki Morskiej z dnia 2 marca 1999r. </a:t>
            </a:r>
            <a:br>
              <a:rPr lang="pl-PL" dirty="0" smtClean="0">
                <a:solidFill>
                  <a:srgbClr val="000000"/>
                </a:solidFill>
              </a:rPr>
            </a:br>
            <a:r>
              <a:rPr lang="pl-PL" dirty="0" smtClean="0">
                <a:solidFill>
                  <a:srgbClr val="000000"/>
                </a:solidFill>
              </a:rPr>
              <a:t>w sprawie warunków technicznych, jakim powinny odpowiadać drogi publiczne i ich usytuowanie</a:t>
            </a:r>
          </a:p>
          <a:p>
            <a:pPr marL="0" lvl="0" indent="0">
              <a:spcBef>
                <a:spcPct val="0"/>
              </a:spcBef>
              <a:buNone/>
            </a:pPr>
            <a:endParaRPr lang="pl-PL" dirty="0" smtClean="0">
              <a:solidFill>
                <a:srgbClr val="000000"/>
              </a:solidFill>
            </a:endParaRPr>
          </a:p>
          <a:p>
            <a:endParaRPr lang="pl-P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611560" y="1772816"/>
            <a:ext cx="7704088" cy="432048"/>
          </a:xfrm>
        </p:spPr>
        <p:txBody>
          <a:bodyPr/>
          <a:lstStyle/>
          <a:p>
            <a:pPr>
              <a:buNone/>
            </a:pPr>
            <a:r>
              <a:rPr lang="pl-PL" sz="2600" dirty="0" smtClean="0">
                <a:solidFill>
                  <a:schemeClr val="tx2"/>
                </a:solidFill>
                <a:hlinkClick r:id="rId2" action="ppaction://hlinkfile"/>
              </a:rPr>
              <a:t>Szkic skrzyżowania </a:t>
            </a:r>
            <a:r>
              <a:rPr lang="pl-PL" sz="2600" dirty="0" smtClean="0">
                <a:solidFill>
                  <a:srgbClr val="000000"/>
                </a:solidFill>
              </a:rPr>
              <a:t>– </a:t>
            </a:r>
            <a:r>
              <a:rPr lang="pl-PL" sz="2600" dirty="0" smtClean="0">
                <a:solidFill>
                  <a:schemeClr val="tx2"/>
                </a:solidFill>
              </a:rPr>
              <a:t>2035 rok</a:t>
            </a:r>
            <a:endParaRPr lang="pl-PL" sz="2600" dirty="0">
              <a:solidFill>
                <a:schemeClr val="tx2"/>
              </a:solidFill>
            </a:endParaRPr>
          </a:p>
        </p:txBody>
      </p:sp>
      <p:pic>
        <p:nvPicPr>
          <p:cNvPr id="8" name="Symbol zastępczy zawartości 8" descr="szkic DW 984-983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54835" y="2708920"/>
            <a:ext cx="5357325" cy="345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1772816"/>
            <a:ext cx="7272808" cy="576064"/>
          </a:xfrm>
        </p:spPr>
        <p:txBody>
          <a:bodyPr/>
          <a:lstStyle/>
          <a:p>
            <a:r>
              <a:rPr lang="pl-PL" sz="2600" dirty="0" smtClean="0">
                <a:solidFill>
                  <a:schemeClr val="tx2"/>
                </a:solidFill>
              </a:rPr>
              <a:t>Wyniki analizy przepustowości ronda – 2035 r.</a:t>
            </a:r>
            <a:endParaRPr lang="pl-PL" sz="2600" dirty="0">
              <a:solidFill>
                <a:schemeClr val="tx2"/>
              </a:solidFill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539750" y="2492375"/>
          <a:ext cx="8135940" cy="385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3985"/>
                <a:gridCol w="2033985"/>
                <a:gridCol w="2033985"/>
                <a:gridCol w="2033985"/>
              </a:tblGrid>
              <a:tr h="370840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2"/>
                          </a:solidFill>
                        </a:rPr>
                        <a:t>Wlot </a:t>
                      </a:r>
                      <a:br>
                        <a:rPr lang="pl-PL" b="0" dirty="0" smtClean="0">
                          <a:solidFill>
                            <a:schemeClr val="tx2"/>
                          </a:solidFill>
                        </a:rPr>
                      </a:br>
                      <a:r>
                        <a:rPr lang="pl-PL" b="0" baseline="0" dirty="0" smtClean="0">
                          <a:solidFill>
                            <a:schemeClr val="tx2"/>
                          </a:solidFill>
                        </a:rPr>
                        <a:t>Lisia Góra</a:t>
                      </a:r>
                      <a:endParaRPr lang="pl-PL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2"/>
                          </a:solidFill>
                        </a:rPr>
                        <a:t>Wlot </a:t>
                      </a:r>
                      <a:br>
                        <a:rPr lang="pl-PL" b="0" dirty="0" smtClean="0">
                          <a:solidFill>
                            <a:schemeClr val="tx2"/>
                          </a:solidFill>
                        </a:rPr>
                      </a:br>
                      <a:r>
                        <a:rPr lang="pl-PL" b="0" baseline="0" dirty="0" smtClean="0">
                          <a:solidFill>
                            <a:schemeClr val="tx2"/>
                          </a:solidFill>
                        </a:rPr>
                        <a:t>Sadkowa Góra</a:t>
                      </a:r>
                      <a:endParaRPr lang="pl-PL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2"/>
                          </a:solidFill>
                        </a:rPr>
                        <a:t>Wlot </a:t>
                      </a:r>
                      <a:br>
                        <a:rPr lang="pl-PL" b="0" dirty="0" smtClean="0">
                          <a:solidFill>
                            <a:schemeClr val="tx2"/>
                          </a:solidFill>
                        </a:rPr>
                      </a:br>
                      <a:r>
                        <a:rPr lang="pl-PL" b="0" baseline="0" dirty="0" smtClean="0">
                          <a:solidFill>
                            <a:schemeClr val="tx2"/>
                          </a:solidFill>
                        </a:rPr>
                        <a:t>Mielec</a:t>
                      </a:r>
                      <a:endParaRPr lang="pl-PL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/>
                        <a:t>Prognozowane</a:t>
                      </a:r>
                      <a:r>
                        <a:rPr lang="pl-PL" baseline="0" dirty="0" smtClean="0"/>
                        <a:t> natężenie ruchu 2035 r. [p/h]</a:t>
                      </a:r>
                      <a:endParaRPr lang="pl-PL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899</a:t>
                      </a:r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287</a:t>
                      </a:r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1400</a:t>
                      </a:r>
                      <a:endParaRPr lang="pl-PL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/>
                        <a:t>Straty czasu [s/p]</a:t>
                      </a:r>
                      <a:endParaRPr lang="pl-PL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45</a:t>
                      </a:r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15</a:t>
                      </a:r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50</a:t>
                      </a:r>
                      <a:endParaRPr lang="pl-PL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/>
                        <a:t>Przepustowość wlotów ronda</a:t>
                      </a:r>
                    </a:p>
                    <a:p>
                      <a:pPr algn="l"/>
                      <a:r>
                        <a:rPr lang="pl-PL" dirty="0" smtClean="0"/>
                        <a:t>[p/h] </a:t>
                      </a:r>
                      <a:endParaRPr lang="pl-PL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985  </a:t>
                      </a:r>
                      <a:r>
                        <a:rPr lang="pl-PL" dirty="0" smtClean="0">
                          <a:sym typeface="Symbol"/>
                        </a:rPr>
                        <a:t>  899</a:t>
                      </a:r>
                      <a:endParaRPr lang="pl-PL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513 </a:t>
                      </a:r>
                      <a:r>
                        <a:rPr lang="pl-PL" dirty="0" smtClean="0">
                          <a:sym typeface="Symbol"/>
                        </a:rPr>
                        <a:t> 287</a:t>
                      </a:r>
                      <a:endParaRPr lang="pl-PL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1429 </a:t>
                      </a:r>
                      <a:r>
                        <a:rPr lang="pl-PL" dirty="0" smtClean="0">
                          <a:sym typeface="Symbol"/>
                        </a:rPr>
                        <a:t> 1400</a:t>
                      </a:r>
                      <a:endParaRPr lang="pl-PL" dirty="0"/>
                    </a:p>
                  </a:txBody>
                  <a:tcPr anchor="ctr" anchorCtr="1"/>
                </a:tc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Przepustowość rzeczywista ronda</a:t>
                      </a:r>
                      <a:r>
                        <a:rPr lang="pl-PL" baseline="0" dirty="0" smtClean="0"/>
                        <a:t> 2647 p/h </a:t>
                      </a:r>
                      <a:r>
                        <a:rPr lang="pl-PL" baseline="0" dirty="0" smtClean="0">
                          <a:sym typeface="Symbol"/>
                        </a:rPr>
                        <a:t> 2586 p/h</a:t>
                      </a:r>
                      <a:endParaRPr lang="pl-PL" dirty="0"/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 anchor="ctr"/>
                </a:tc>
              </a:tr>
              <a:tr h="370840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Wskaźnik</a:t>
                      </a:r>
                      <a:r>
                        <a:rPr lang="pl-PL" baseline="0" dirty="0" smtClean="0"/>
                        <a:t> dopuszczalnego ruchu 2,4%</a:t>
                      </a:r>
                      <a:endParaRPr lang="pl-PL" dirty="0" smtClean="0"/>
                    </a:p>
                    <a:p>
                      <a:pPr algn="ctr"/>
                      <a:endParaRPr lang="pl-PL" dirty="0"/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7992888" cy="1008063"/>
          </a:xfrm>
        </p:spPr>
        <p:txBody>
          <a:bodyPr/>
          <a:lstStyle/>
          <a:p>
            <a:r>
              <a:rPr lang="pl-PL" sz="2600" dirty="0" smtClean="0">
                <a:solidFill>
                  <a:schemeClr val="tx2"/>
                </a:solidFill>
                <a:hlinkClick r:id="rId2" action="ppaction://hlinkfile"/>
              </a:rPr>
              <a:t>Ekspertyza</a:t>
            </a:r>
            <a:r>
              <a:rPr lang="pl-PL" sz="2600" dirty="0" smtClean="0">
                <a:solidFill>
                  <a:schemeClr val="tx2"/>
                </a:solidFill>
              </a:rPr>
              <a:t> techniczna, opracowanie 2009r.</a:t>
            </a:r>
            <a:endParaRPr lang="pl-PL" sz="2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2492896"/>
            <a:ext cx="8135938" cy="3816350"/>
          </a:xfrm>
        </p:spPr>
        <p:txBody>
          <a:bodyPr/>
          <a:lstStyle/>
          <a:p>
            <a:pPr marL="0" lvl="0" indent="0">
              <a:spcBef>
                <a:spcPct val="0"/>
              </a:spcBef>
              <a:buNone/>
            </a:pPr>
            <a:endParaRPr lang="pl-PL" dirty="0" smtClean="0">
              <a:solidFill>
                <a:srgbClr val="000000"/>
              </a:solidFill>
            </a:endParaRPr>
          </a:p>
          <a:p>
            <a:endParaRPr lang="pl-PL" dirty="0"/>
          </a:p>
        </p:txBody>
      </p:sp>
      <p:pic>
        <p:nvPicPr>
          <p:cNvPr id="5" name="Obraz 4" descr="ekspertyza rys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2420888"/>
            <a:ext cx="5784082" cy="354360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1628800"/>
            <a:ext cx="7416824" cy="1008063"/>
          </a:xfrm>
        </p:spPr>
        <p:txBody>
          <a:bodyPr/>
          <a:lstStyle/>
          <a:p>
            <a:r>
              <a:rPr lang="pl-PL" sz="2600" dirty="0" smtClean="0">
                <a:solidFill>
                  <a:schemeClr val="tx2"/>
                </a:solidFill>
                <a:hlinkClick r:id="rId2" action="ppaction://hlinkfile"/>
              </a:rPr>
              <a:t>Ekspertyza</a:t>
            </a:r>
            <a:r>
              <a:rPr lang="pl-PL" sz="2600" dirty="0" smtClean="0">
                <a:solidFill>
                  <a:schemeClr val="tx2"/>
                </a:solidFill>
              </a:rPr>
              <a:t> techniczna</a:t>
            </a:r>
            <a:endParaRPr lang="pl-PL" sz="2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2564904"/>
            <a:ext cx="8135938" cy="1512168"/>
          </a:xfrm>
        </p:spPr>
        <p:txBody>
          <a:bodyPr/>
          <a:lstStyle/>
          <a:p>
            <a:pPr marL="0" lvl="0" indent="0">
              <a:spcBef>
                <a:spcPct val="0"/>
              </a:spcBef>
              <a:buNone/>
            </a:pPr>
            <a:endParaRPr lang="pl-PL" dirty="0" smtClean="0">
              <a:solidFill>
                <a:srgbClr val="000000"/>
              </a:solidFill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pl-PL" dirty="0" smtClean="0">
                <a:solidFill>
                  <a:srgbClr val="000000"/>
                </a:solidFill>
              </a:rPr>
              <a:t>Rondo małe</a:t>
            </a:r>
          </a:p>
          <a:p>
            <a:pPr marL="0" indent="0">
              <a:spcBef>
                <a:spcPct val="0"/>
              </a:spcBef>
              <a:buNone/>
            </a:pPr>
            <a:r>
              <a:rPr lang="pl-PL" dirty="0" smtClean="0">
                <a:solidFill>
                  <a:srgbClr val="000000"/>
                </a:solidFill>
              </a:rPr>
              <a:t>Średnica wyspy środkowej: 12m</a:t>
            </a:r>
          </a:p>
          <a:p>
            <a:pPr marL="0" indent="0">
              <a:spcBef>
                <a:spcPct val="0"/>
              </a:spcBef>
              <a:buNone/>
            </a:pPr>
            <a:r>
              <a:rPr lang="pl-PL" dirty="0" smtClean="0">
                <a:solidFill>
                  <a:srgbClr val="000000"/>
                </a:solidFill>
              </a:rPr>
              <a:t>Pierścień wewnętrzny: 2m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pl-PL" dirty="0" smtClean="0">
                <a:solidFill>
                  <a:srgbClr val="000000"/>
                </a:solidFill>
              </a:rPr>
              <a:t>Średnica zewnętrzna: 28m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pl-PL" dirty="0" smtClean="0">
                <a:solidFill>
                  <a:srgbClr val="000000"/>
                </a:solidFill>
              </a:rPr>
              <a:t>Szerokość jezdni: 6m</a:t>
            </a:r>
          </a:p>
          <a:p>
            <a:endParaRPr lang="pl-P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kt domyślny">
  <a:themeElements>
    <a:clrScheme name="Niestandardowy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000000"/>
      </a:folHlink>
    </a:clrScheme>
    <a:fontScheme name="Projekt domyślny">
      <a:majorFont>
        <a:latin typeface="Trebuchet MS"/>
        <a:ea typeface=""/>
        <a:cs typeface="Arial"/>
      </a:majorFont>
      <a:minorFont>
        <a:latin typeface="Trebuchet MS"/>
        <a:ea typeface=""/>
        <a:cs typeface="Arial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1236</TotalTime>
  <Words>312</Words>
  <Application>Microsoft Office PowerPoint</Application>
  <PresentationFormat>Pokaz na ekranie (4:3)</PresentationFormat>
  <Paragraphs>97</Paragraphs>
  <Slides>14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5" baseType="lpstr">
      <vt:lpstr>Projekt domyślny</vt:lpstr>
      <vt:lpstr>      Rozbudowa skrzyżowania zwykłego na skrzyżowanie typu rondo drogi wojewódzkiej nr 984 Lisia Góra – Radomyśl Wielki – Mielec  z drogą wojewódzką nr 983 Sadkowa Góra – Mielec    </vt:lpstr>
      <vt:lpstr>Slajd 2</vt:lpstr>
      <vt:lpstr>Slajd 3</vt:lpstr>
      <vt:lpstr>Rondo na skrzyżowaniu DW 984 z DW 983 Sadkowa Góra – Mielec  </vt:lpstr>
      <vt:lpstr>Slajd 5</vt:lpstr>
      <vt:lpstr>Slajd 6</vt:lpstr>
      <vt:lpstr>Wyniki analizy przepustowości ronda – 2035 r.</vt:lpstr>
      <vt:lpstr>Ekspertyza techniczna, opracowanie 2009r.</vt:lpstr>
      <vt:lpstr>Ekspertyza techniczna</vt:lpstr>
      <vt:lpstr>  Wyniki analizy przepustowości ronda, ekspertyza  szczyt poranny – 2020r.</vt:lpstr>
      <vt:lpstr>  </vt:lpstr>
      <vt:lpstr>Wnioski z ekspertyzy 2009r.</vt:lpstr>
      <vt:lpstr>Slajd 13</vt:lpstr>
      <vt:lpstr>Slajd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Przebieg drogi S-19 jako drogi łączącej państwa europejskie</dc:title>
  <dc:creator>Pondo-Świder Urszula</dc:creator>
  <cp:lastModifiedBy>user</cp:lastModifiedBy>
  <cp:revision>150</cp:revision>
  <dcterms:created xsi:type="dcterms:W3CDTF">2014-09-22T07:15:01Z</dcterms:created>
  <dcterms:modified xsi:type="dcterms:W3CDTF">2016-07-21T06:27:02Z</dcterms:modified>
</cp:coreProperties>
</file>